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388" r:id="rId2"/>
    <p:sldId id="390" r:id="rId3"/>
    <p:sldId id="391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1D59"/>
    <a:srgbClr val="0B218F"/>
    <a:srgbClr val="0033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70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C24E45-BE70-4E85-BEA6-CC6BBF30AD03}" type="datetimeFigureOut">
              <a:rPr lang="es-ES" smtClean="0"/>
              <a:t>24/07/2024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403791-BC64-471E-AC1A-9B7B8A082C6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3600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9DF161-032A-48D4-98CF-972C6C388550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0302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9DF161-032A-48D4-98CF-972C6C388550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5586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9DF161-032A-48D4-98CF-972C6C388550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9583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05E86F-4CF9-CC56-3AFE-7A9D3B0D08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F48F7E-503C-61F7-8721-BAE330159F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9EEDD2-EC1E-09B7-FFA8-21019C475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9147A-14B6-4732-A7EC-65C6FEDFF117}" type="datetimeFigureOut">
              <a:rPr lang="es-ES" smtClean="0"/>
              <a:t>24/07/2024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FAA7A8-8DB3-4445-C177-BAA26EC48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F6C32E-DCEC-DF12-9B1D-1AD0A8ACA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0662-2D15-419B-8EB4-31CF6505B4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8399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9F4252-02A5-1B16-B542-467B53573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9A7E061-9DBA-21F6-D39A-0CB7BCF05E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049E15-4A36-0CAB-26E0-EF73A51E7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9147A-14B6-4732-A7EC-65C6FEDFF117}" type="datetimeFigureOut">
              <a:rPr lang="es-ES" smtClean="0"/>
              <a:t>24/07/2024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8DDAF7-3223-F11F-3A85-6913B561F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C945E1-F5B9-654A-B44E-3C66EF8D5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0662-2D15-419B-8EB4-31CF6505B4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7776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BBF854D-7811-C7E3-75D5-3A1E78EE87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887A79C-6DE3-9B4C-84F3-D8A0E47F4D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EE94CC-25D3-CD9F-6516-DFC20A011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9147A-14B6-4732-A7EC-65C6FEDFF117}" type="datetimeFigureOut">
              <a:rPr lang="es-ES" smtClean="0"/>
              <a:t>24/07/2024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7E3096-0E3D-4FCA-2E0D-F5327992C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B0D8E6-F908-C701-3E1F-90DEF6DF9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0662-2D15-419B-8EB4-31CF6505B4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4250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D27F33-ACCE-5222-978E-EF5FB41B6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3E30AE-222E-C9F9-48E4-1CD6EB9CF8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9D083F8-6D9B-7DF4-C759-99950D6A8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9147A-14B6-4732-A7EC-65C6FEDFF117}" type="datetimeFigureOut">
              <a:rPr lang="es-ES" smtClean="0"/>
              <a:t>24/07/2024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54899D-22D5-9A14-AA7E-A29B35BC0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7613A8-61DA-C7F2-7D6A-E8BE85C9C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0662-2D15-419B-8EB4-31CF6505B4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509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520F35-D65C-26DD-6C7F-EEB7C992C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11E00A-3A56-281B-4DA9-6F0E8F98C0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46E429-6A4C-5EB6-4A4A-1EE38D886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9147A-14B6-4732-A7EC-65C6FEDFF117}" type="datetimeFigureOut">
              <a:rPr lang="es-ES" smtClean="0"/>
              <a:t>24/07/2024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FC6108-8E14-D5BF-BF21-D6E1A9D20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BFA53B-A519-FF8C-2BDA-95646954E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0662-2D15-419B-8EB4-31CF6505B4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8433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DE24DE-B5EA-2211-00CA-131AB29F6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CB44A8-DD64-041E-B6AF-C1C298BD2F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D0125F9-F0C4-E231-AF20-5B14304A7A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28138E2-96E4-CB4E-0AC6-7FDA16F77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9147A-14B6-4732-A7EC-65C6FEDFF117}" type="datetimeFigureOut">
              <a:rPr lang="es-ES" smtClean="0"/>
              <a:t>24/07/2024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3CBDDBB-FFB4-58DE-8EB5-FC7FDF76E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79610C-DEC3-3316-9ABC-094F5235D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0662-2D15-419B-8EB4-31CF6505B4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5153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12D6C2-EE45-0FFB-0833-CF4583FC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63509D-554C-8155-86B5-0537361D8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49D5970-FD2B-5BC0-A0E8-C8A17906E6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72EF8E5-9FFF-CC7C-EB67-91D7EFB800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B556C10-A5CA-B6FC-DE6B-A8855428D8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6D04C9D-3447-61E7-EDDA-6E436BD12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9147A-14B6-4732-A7EC-65C6FEDFF117}" type="datetimeFigureOut">
              <a:rPr lang="es-ES" smtClean="0"/>
              <a:t>24/07/2024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B68D4EC-4083-438D-A253-E5E3670F5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42247DD-3B12-18B0-A05D-FC13E7F3A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0662-2D15-419B-8EB4-31CF6505B4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3234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00D8AC-B022-EB59-BD84-0ADED6264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690F6AA-34BF-7DA5-C5F7-0ECF3A770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9147A-14B6-4732-A7EC-65C6FEDFF117}" type="datetimeFigureOut">
              <a:rPr lang="es-ES" smtClean="0"/>
              <a:t>24/07/2024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10C68A7-5891-FBC7-71F9-4BC78BA4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97CD818-57B3-6723-E317-D270FE767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0662-2D15-419B-8EB4-31CF6505B4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6759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40C2A55-4919-FB94-43B7-6D77F8F58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9147A-14B6-4732-A7EC-65C6FEDFF117}" type="datetimeFigureOut">
              <a:rPr lang="es-ES" smtClean="0"/>
              <a:t>24/07/2024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B916299-5D08-CFB2-9356-48F6AE1F4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A674D6C-F9C9-2AB5-9275-A4B27A277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0662-2D15-419B-8EB4-31CF6505B4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6488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6191F8-CAD3-43B8-F293-B8057030A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13F413-FDFC-8E85-5E8A-1800548EB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348FE7C-C262-5094-F86B-F55C680EB9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42320C-FF68-B19C-4631-638D53E86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9147A-14B6-4732-A7EC-65C6FEDFF117}" type="datetimeFigureOut">
              <a:rPr lang="es-ES" smtClean="0"/>
              <a:t>24/07/2024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8C53A86-8537-D5D7-2E72-CC87D3FF2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2176946-7F90-4776-6BF3-2604554BE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0662-2D15-419B-8EB4-31CF6505B4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8089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0BAC13-6CCD-9E45-6504-D4E2CBE86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B4CB724-1A18-8A8D-2002-586BEA9A5C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D55396B-CE21-7B2E-0B4C-02D02C65ED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0AD5602-8CE5-94CB-87BC-DD2DE9938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9147A-14B6-4732-A7EC-65C6FEDFF117}" type="datetimeFigureOut">
              <a:rPr lang="es-ES" smtClean="0"/>
              <a:t>24/07/2024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B092D5A-8FFE-010E-47D8-3C345599B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C5D5DBE-7C5E-09F5-FCD5-2A9DCF9DD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F0662-2D15-419B-8EB4-31CF6505B4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1903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4D0CA31-E1E8-26ED-5270-64B2614EF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0566A20-1E82-8B48-5E26-69A81CA688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7FDBBD-D640-6269-D3D7-4DD2DA0555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F9147A-14B6-4732-A7EC-65C6FEDFF117}" type="datetimeFigureOut">
              <a:rPr lang="es-ES" smtClean="0"/>
              <a:t>24/07/2024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403350-7A54-1292-AB1C-4BBDE87AA7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3B67CF-5A9E-983C-239C-C71644A57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8F0662-2D15-419B-8EB4-31CF6505B4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5326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ssweb.manchester.ac.uk/tools/qrcode/" TargetMode="External"/><Relationship Id="rId5" Type="http://schemas.openxmlformats.org/officeDocument/2006/relationships/hyperlink" Target="https://davidmathlogic.com/colorblind/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CCDCFB3-E45C-302B-6B06-401E4D696FD1}"/>
              </a:ext>
            </a:extLst>
          </p:cNvPr>
          <p:cNvSpPr/>
          <p:nvPr/>
        </p:nvSpPr>
        <p:spPr>
          <a:xfrm>
            <a:off x="1497" y="0"/>
            <a:ext cx="2235167" cy="6857999"/>
          </a:xfrm>
          <a:prstGeom prst="rect">
            <a:avLst/>
          </a:prstGeom>
          <a:solidFill>
            <a:srgbClr val="1F1D5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6BA18C"/>
              </a:solidFill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38C573B0-A42A-E0EA-22DB-85DFAFD214E1}"/>
              </a:ext>
            </a:extLst>
          </p:cNvPr>
          <p:cNvSpPr txBox="1">
            <a:spLocks/>
          </p:cNvSpPr>
          <p:nvPr/>
        </p:nvSpPr>
        <p:spPr>
          <a:xfrm>
            <a:off x="3531140" y="1397404"/>
            <a:ext cx="8239327" cy="32221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  <a:spcBef>
                <a:spcPts val="0"/>
              </a:spcBef>
            </a:pPr>
            <a:endParaRPr lang="en-US" dirty="0">
              <a:solidFill>
                <a:srgbClr val="6BA18C"/>
              </a:solidFill>
              <a:ea typeface="Calibri Light"/>
              <a:cs typeface="Calibri Light"/>
            </a:endParaRPr>
          </a:p>
        </p:txBody>
      </p:sp>
      <p:sp>
        <p:nvSpPr>
          <p:cNvPr id="14" name="Subtítulo 2">
            <a:extLst>
              <a:ext uri="{FF2B5EF4-FFF2-40B4-BE49-F238E27FC236}">
                <a16:creationId xmlns:a16="http://schemas.microsoft.com/office/drawing/2014/main" id="{294A4A1C-0772-8F4E-75F4-574A371452D8}"/>
              </a:ext>
            </a:extLst>
          </p:cNvPr>
          <p:cNvSpPr txBox="1">
            <a:spLocks/>
          </p:cNvSpPr>
          <p:nvPr/>
        </p:nvSpPr>
        <p:spPr>
          <a:xfrm>
            <a:off x="3737430" y="4288653"/>
            <a:ext cx="2948214" cy="39120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400" b="1" dirty="0">
              <a:latin typeface="Arial"/>
              <a:cs typeface="Arial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A7F8B1CA-91B9-251F-CF10-25AEEC07E6CF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41758" y="985156"/>
            <a:ext cx="2543447" cy="4887686"/>
          </a:xfrm>
          <a:prstGeom prst="rect">
            <a:avLst/>
          </a:prstGeom>
        </p:spPr>
      </p:pic>
      <p:grpSp>
        <p:nvGrpSpPr>
          <p:cNvPr id="3" name="Grupo 2">
            <a:extLst>
              <a:ext uri="{FF2B5EF4-FFF2-40B4-BE49-F238E27FC236}">
                <a16:creationId xmlns:a16="http://schemas.microsoft.com/office/drawing/2014/main" id="{100A7424-B2A2-30A7-2A90-6B9113049CD8}"/>
              </a:ext>
            </a:extLst>
          </p:cNvPr>
          <p:cNvGrpSpPr/>
          <p:nvPr/>
        </p:nvGrpSpPr>
        <p:grpSpPr>
          <a:xfrm>
            <a:off x="4317053" y="5958994"/>
            <a:ext cx="6362700" cy="532768"/>
            <a:chOff x="4669972" y="5775195"/>
            <a:chExt cx="6362700" cy="532768"/>
          </a:xfrm>
        </p:grpSpPr>
        <p:pic>
          <p:nvPicPr>
            <p:cNvPr id="8" name="Imagen 15">
              <a:extLst>
                <a:ext uri="{FF2B5EF4-FFF2-40B4-BE49-F238E27FC236}">
                  <a16:creationId xmlns:a16="http://schemas.microsoft.com/office/drawing/2014/main" id="{BD0C9DE1-8EE8-227D-59E1-5EABA63F958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69972" y="5789704"/>
              <a:ext cx="2235167" cy="518259"/>
            </a:xfrm>
            <a:prstGeom prst="rect">
              <a:avLst/>
            </a:prstGeom>
          </p:spPr>
        </p:pic>
        <p:pic>
          <p:nvPicPr>
            <p:cNvPr id="2" name="Imagen 1">
              <a:extLst>
                <a:ext uri="{FF2B5EF4-FFF2-40B4-BE49-F238E27FC236}">
                  <a16:creationId xmlns:a16="http://schemas.microsoft.com/office/drawing/2014/main" id="{22C8AE06-CA0D-A634-B79B-801E265DDE4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162800" y="5775195"/>
              <a:ext cx="3869872" cy="477284"/>
            </a:xfrm>
            <a:prstGeom prst="rect">
              <a:avLst/>
            </a:prstGeom>
          </p:spPr>
        </p:pic>
      </p:grpSp>
      <p:sp>
        <p:nvSpPr>
          <p:cNvPr id="5" name="CuadroTexto 4">
            <a:extLst>
              <a:ext uri="{FF2B5EF4-FFF2-40B4-BE49-F238E27FC236}">
                <a16:creationId xmlns:a16="http://schemas.microsoft.com/office/drawing/2014/main" id="{6FEF7FD2-A3E1-9A5E-1972-D6F544622549}"/>
              </a:ext>
            </a:extLst>
          </p:cNvPr>
          <p:cNvSpPr txBox="1"/>
          <p:nvPr/>
        </p:nvSpPr>
        <p:spPr>
          <a:xfrm>
            <a:off x="2807892" y="366238"/>
            <a:ext cx="89625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1F1D59"/>
                </a:solidFill>
              </a:rPr>
              <a:t>I Iberian Early-Career Researchers' Congress of the Campus Terra: </a:t>
            </a:r>
          </a:p>
          <a:p>
            <a:r>
              <a:rPr lang="en-GB" sz="2400" b="1" dirty="0">
                <a:solidFill>
                  <a:srgbClr val="1F1D59"/>
                </a:solidFill>
              </a:rPr>
              <a:t>Roots of Knowledge 2024</a:t>
            </a:r>
          </a:p>
        </p:txBody>
      </p:sp>
    </p:spTree>
    <p:extLst>
      <p:ext uri="{BB962C8B-B14F-4D97-AF65-F5344CB8AC3E}">
        <p14:creationId xmlns:p14="http://schemas.microsoft.com/office/powerpoint/2010/main" val="3674046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38C573B0-A42A-E0EA-22DB-85DFAFD214E1}"/>
              </a:ext>
            </a:extLst>
          </p:cNvPr>
          <p:cNvSpPr txBox="1">
            <a:spLocks/>
          </p:cNvSpPr>
          <p:nvPr/>
        </p:nvSpPr>
        <p:spPr>
          <a:xfrm>
            <a:off x="3531140" y="1397404"/>
            <a:ext cx="8239327" cy="32221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  <a:spcBef>
                <a:spcPts val="0"/>
              </a:spcBef>
            </a:pPr>
            <a:endParaRPr lang="en-US" dirty="0">
              <a:solidFill>
                <a:srgbClr val="6BA18C"/>
              </a:solidFill>
              <a:ea typeface="Calibri Light"/>
              <a:cs typeface="Calibri Light"/>
            </a:endParaRPr>
          </a:p>
        </p:txBody>
      </p:sp>
      <p:sp>
        <p:nvSpPr>
          <p:cNvPr id="14" name="Subtítulo 2">
            <a:extLst>
              <a:ext uri="{FF2B5EF4-FFF2-40B4-BE49-F238E27FC236}">
                <a16:creationId xmlns:a16="http://schemas.microsoft.com/office/drawing/2014/main" id="{294A4A1C-0772-8F4E-75F4-574A371452D8}"/>
              </a:ext>
            </a:extLst>
          </p:cNvPr>
          <p:cNvSpPr txBox="1">
            <a:spLocks/>
          </p:cNvSpPr>
          <p:nvPr/>
        </p:nvSpPr>
        <p:spPr>
          <a:xfrm>
            <a:off x="3737430" y="4288653"/>
            <a:ext cx="2948214" cy="39120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400" b="1" dirty="0">
              <a:latin typeface="Arial"/>
              <a:cs typeface="Arial"/>
            </a:endParaRP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100A7424-B2A2-30A7-2A90-6B9113049CD8}"/>
              </a:ext>
            </a:extLst>
          </p:cNvPr>
          <p:cNvGrpSpPr/>
          <p:nvPr/>
        </p:nvGrpSpPr>
        <p:grpSpPr>
          <a:xfrm>
            <a:off x="3531140" y="6222281"/>
            <a:ext cx="5904633" cy="482848"/>
            <a:chOff x="4669972" y="5775195"/>
            <a:chExt cx="6362700" cy="532768"/>
          </a:xfrm>
        </p:grpSpPr>
        <p:pic>
          <p:nvPicPr>
            <p:cNvPr id="8" name="Imagen 15">
              <a:extLst>
                <a:ext uri="{FF2B5EF4-FFF2-40B4-BE49-F238E27FC236}">
                  <a16:creationId xmlns:a16="http://schemas.microsoft.com/office/drawing/2014/main" id="{BD0C9DE1-8EE8-227D-59E1-5EABA63F958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69972" y="5789704"/>
              <a:ext cx="2235167" cy="518259"/>
            </a:xfrm>
            <a:prstGeom prst="rect">
              <a:avLst/>
            </a:prstGeom>
          </p:spPr>
        </p:pic>
        <p:pic>
          <p:nvPicPr>
            <p:cNvPr id="2" name="Imagen 1">
              <a:extLst>
                <a:ext uri="{FF2B5EF4-FFF2-40B4-BE49-F238E27FC236}">
                  <a16:creationId xmlns:a16="http://schemas.microsoft.com/office/drawing/2014/main" id="{22C8AE06-CA0D-A634-B79B-801E265DDE4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162800" y="5775195"/>
              <a:ext cx="3869872" cy="477284"/>
            </a:xfrm>
            <a:prstGeom prst="rect">
              <a:avLst/>
            </a:prstGeom>
          </p:spPr>
        </p:pic>
      </p:grpSp>
      <p:sp>
        <p:nvSpPr>
          <p:cNvPr id="5" name="CuadroTexto 4">
            <a:extLst>
              <a:ext uri="{FF2B5EF4-FFF2-40B4-BE49-F238E27FC236}">
                <a16:creationId xmlns:a16="http://schemas.microsoft.com/office/drawing/2014/main" id="{6FEF7FD2-A3E1-9A5E-1972-D6F544622549}"/>
              </a:ext>
            </a:extLst>
          </p:cNvPr>
          <p:cNvSpPr txBox="1"/>
          <p:nvPr/>
        </p:nvSpPr>
        <p:spPr>
          <a:xfrm>
            <a:off x="0" y="-4114"/>
            <a:ext cx="12192000" cy="400110"/>
          </a:xfrm>
          <a:prstGeom prst="rect">
            <a:avLst/>
          </a:prstGeom>
          <a:solidFill>
            <a:srgbClr val="1F1D5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chemeClr val="bg1"/>
                </a:solidFill>
              </a:rPr>
              <a:t>I Iberian Early-Career Researchers' Congress of the Campus Terra: </a:t>
            </a:r>
            <a:r>
              <a:rPr lang="en-GB" sz="2000" b="1" dirty="0">
                <a:solidFill>
                  <a:schemeClr val="bg1"/>
                </a:solidFill>
              </a:rPr>
              <a:t>Roots of Knowledge 2024</a:t>
            </a:r>
          </a:p>
        </p:txBody>
      </p:sp>
    </p:spTree>
    <p:extLst>
      <p:ext uri="{BB962C8B-B14F-4D97-AF65-F5344CB8AC3E}">
        <p14:creationId xmlns:p14="http://schemas.microsoft.com/office/powerpoint/2010/main" val="4238280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38C573B0-A42A-E0EA-22DB-85DFAFD214E1}"/>
              </a:ext>
            </a:extLst>
          </p:cNvPr>
          <p:cNvSpPr txBox="1">
            <a:spLocks/>
          </p:cNvSpPr>
          <p:nvPr/>
        </p:nvSpPr>
        <p:spPr>
          <a:xfrm>
            <a:off x="3531140" y="1397404"/>
            <a:ext cx="8239327" cy="32221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  <a:spcBef>
                <a:spcPts val="0"/>
              </a:spcBef>
            </a:pPr>
            <a:endParaRPr lang="en-US" dirty="0">
              <a:solidFill>
                <a:srgbClr val="6BA18C"/>
              </a:solidFill>
              <a:ea typeface="Calibri Light"/>
              <a:cs typeface="Calibri Light"/>
            </a:endParaRPr>
          </a:p>
        </p:txBody>
      </p:sp>
      <p:sp>
        <p:nvSpPr>
          <p:cNvPr id="14" name="Subtítulo 2">
            <a:extLst>
              <a:ext uri="{FF2B5EF4-FFF2-40B4-BE49-F238E27FC236}">
                <a16:creationId xmlns:a16="http://schemas.microsoft.com/office/drawing/2014/main" id="{294A4A1C-0772-8F4E-75F4-574A371452D8}"/>
              </a:ext>
            </a:extLst>
          </p:cNvPr>
          <p:cNvSpPr txBox="1">
            <a:spLocks/>
          </p:cNvSpPr>
          <p:nvPr/>
        </p:nvSpPr>
        <p:spPr>
          <a:xfrm>
            <a:off x="3737430" y="4288653"/>
            <a:ext cx="2948214" cy="39120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400" b="1" dirty="0">
              <a:latin typeface="Arial"/>
              <a:cs typeface="Arial"/>
            </a:endParaRP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100A7424-B2A2-30A7-2A90-6B9113049CD8}"/>
              </a:ext>
            </a:extLst>
          </p:cNvPr>
          <p:cNvGrpSpPr/>
          <p:nvPr/>
        </p:nvGrpSpPr>
        <p:grpSpPr>
          <a:xfrm>
            <a:off x="3531140" y="6222281"/>
            <a:ext cx="5904633" cy="482848"/>
            <a:chOff x="4669972" y="5775195"/>
            <a:chExt cx="6362700" cy="532768"/>
          </a:xfrm>
        </p:grpSpPr>
        <p:pic>
          <p:nvPicPr>
            <p:cNvPr id="8" name="Imagen 15">
              <a:extLst>
                <a:ext uri="{FF2B5EF4-FFF2-40B4-BE49-F238E27FC236}">
                  <a16:creationId xmlns:a16="http://schemas.microsoft.com/office/drawing/2014/main" id="{BD0C9DE1-8EE8-227D-59E1-5EABA63F958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69972" y="5789704"/>
              <a:ext cx="2235167" cy="518259"/>
            </a:xfrm>
            <a:prstGeom prst="rect">
              <a:avLst/>
            </a:prstGeom>
          </p:spPr>
        </p:pic>
        <p:pic>
          <p:nvPicPr>
            <p:cNvPr id="2" name="Imagen 1">
              <a:extLst>
                <a:ext uri="{FF2B5EF4-FFF2-40B4-BE49-F238E27FC236}">
                  <a16:creationId xmlns:a16="http://schemas.microsoft.com/office/drawing/2014/main" id="{22C8AE06-CA0D-A634-B79B-801E265DDE4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162800" y="5775195"/>
              <a:ext cx="3869872" cy="477284"/>
            </a:xfrm>
            <a:prstGeom prst="rect">
              <a:avLst/>
            </a:prstGeom>
          </p:spPr>
        </p:pic>
      </p:grpSp>
      <p:sp>
        <p:nvSpPr>
          <p:cNvPr id="5" name="CuadroTexto 4">
            <a:extLst>
              <a:ext uri="{FF2B5EF4-FFF2-40B4-BE49-F238E27FC236}">
                <a16:creationId xmlns:a16="http://schemas.microsoft.com/office/drawing/2014/main" id="{6FEF7FD2-A3E1-9A5E-1972-D6F544622549}"/>
              </a:ext>
            </a:extLst>
          </p:cNvPr>
          <p:cNvSpPr txBox="1"/>
          <p:nvPr/>
        </p:nvSpPr>
        <p:spPr>
          <a:xfrm>
            <a:off x="0" y="-4114"/>
            <a:ext cx="12192000" cy="400110"/>
          </a:xfrm>
          <a:prstGeom prst="rect">
            <a:avLst/>
          </a:prstGeom>
          <a:solidFill>
            <a:srgbClr val="1F1D5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chemeClr val="bg1"/>
                </a:solidFill>
              </a:rPr>
              <a:t>I Iberian Early-Career Researchers' Congress of the Campus Terra: </a:t>
            </a:r>
            <a:r>
              <a:rPr lang="en-GB" sz="2000" b="1" dirty="0">
                <a:solidFill>
                  <a:schemeClr val="bg1"/>
                </a:solidFill>
              </a:rPr>
              <a:t>Roots of Knowledge 2024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ACD9B80-C35F-E6B8-D663-B5C0A229E884}"/>
              </a:ext>
            </a:extLst>
          </p:cNvPr>
          <p:cNvSpPr txBox="1"/>
          <p:nvPr/>
        </p:nvSpPr>
        <p:spPr>
          <a:xfrm>
            <a:off x="239342" y="1169524"/>
            <a:ext cx="11713316" cy="367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Format recommendations:</a:t>
            </a:r>
          </a:p>
          <a:p>
            <a:endParaRPr lang="en-GB" dirty="0"/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2200" dirty="0"/>
              <a:t>Font type: Aptos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2200" dirty="0"/>
              <a:t>Font size: +22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2200" dirty="0"/>
              <a:t>Font colour: Black or grey.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2200" dirty="0"/>
              <a:t>You can use </a:t>
            </a:r>
            <a:r>
              <a:rPr lang="en-GB" sz="2200" dirty="0">
                <a:hlinkClick r:id="rId5"/>
              </a:rPr>
              <a:t>colour blind-friendly palettes </a:t>
            </a:r>
            <a:r>
              <a:rPr lang="en-GB" sz="2200" dirty="0"/>
              <a:t>for graphics.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2200" dirty="0"/>
              <a:t>You can attach videos, web links, </a:t>
            </a:r>
            <a:r>
              <a:rPr lang="en-GB" sz="2200" dirty="0">
                <a:hlinkClick r:id="rId6"/>
              </a:rPr>
              <a:t>QR codes</a:t>
            </a:r>
            <a:r>
              <a:rPr lang="en-GB" sz="2200" dirty="0"/>
              <a:t>, etcetera. Internet connection will be available.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200" b="1" dirty="0"/>
              <a:t>We recommend sending us the final presentation in PDF format.</a:t>
            </a:r>
            <a:endParaRPr lang="en-GB" sz="2200" b="1" dirty="0"/>
          </a:p>
        </p:txBody>
      </p:sp>
    </p:spTree>
    <p:extLst>
      <p:ext uri="{BB962C8B-B14F-4D97-AF65-F5344CB8AC3E}">
        <p14:creationId xmlns:p14="http://schemas.microsoft.com/office/powerpoint/2010/main" val="9101201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106</Words>
  <Application>Microsoft Office PowerPoint</Application>
  <PresentationFormat>Panorámica</PresentationFormat>
  <Paragraphs>15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 Light</vt:lpstr>
      <vt:lpstr>Courier New</vt:lpstr>
      <vt:lpstr>Tema de Office</vt:lpstr>
      <vt:lpstr>Presentación de PowerPoint</vt:lpstr>
      <vt:lpstr>Presentación de PowerPoint</vt:lpstr>
      <vt:lpstr>Presentación de PowerPoint</vt:lpstr>
    </vt:vector>
  </TitlesOfParts>
  <Company>Usc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LOPEZ MOSQUERA MARIA ELVIRA</dc:creator>
  <cp:lastModifiedBy>CASANOVA CHICLANA ADRIAN</cp:lastModifiedBy>
  <cp:revision>14</cp:revision>
  <dcterms:created xsi:type="dcterms:W3CDTF">2024-07-24T04:52:58Z</dcterms:created>
  <dcterms:modified xsi:type="dcterms:W3CDTF">2024-07-24T07:50:07Z</dcterms:modified>
</cp:coreProperties>
</file>